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45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100000"/>
  </p:normalViewPr>
  <p:slideViewPr>
    <p:cSldViewPr snapToGrid="0">
      <p:cViewPr varScale="1">
        <p:scale>
          <a:sx n="100" d="100"/>
          <a:sy n="100" d="100"/>
        </p:scale>
        <p:origin x="564" y="48"/>
      </p:cViewPr>
      <p:guideLst>
        <p:guide orient="horz" pos="2135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presProps" Target="presProps.xml"  /><Relationship Id="rId2" Type="http://schemas.openxmlformats.org/officeDocument/2006/relationships/notesMaster" Target="notesMasters/notesMaster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8A513BA-3E82-4812-9926-DD5B40EAAC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2DC2647-C259-4EB5-84B8-93A3F8E54DE7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440BA11-FEDB-4E64-B4BE-9FDEE8123FE3}" type="datetime1">
              <a:rPr lang="ko-KR" altLang="en-US"/>
              <a:pPr lvl="0">
                <a:defRPr/>
              </a:pPr>
              <a:t>2020-01-22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F8D56DB-D808-478E-8624-F84E557D342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video" Target="../media/unknown2.mp4"  /><Relationship Id="rId4" Type="http://schemas.microsoft.com/office/2007/relationships/media" Target="../media/unknown2.mp4"  /><Relationship Id="rId5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video" Target="../media/unknown3.mp4"  /><Relationship Id="rId4" Type="http://schemas.microsoft.com/office/2007/relationships/media" Target="../media/unknown3.mp4"  /><Relationship Id="rId5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2133426" y="1978327"/>
            <a:ext cx="4739814" cy="2310796"/>
            <a:chOff x="330743" y="361950"/>
            <a:chExt cx="4739814" cy="2310796"/>
          </a:xfrm>
        </p:grpSpPr>
        <p:sp>
          <p:nvSpPr>
            <p:cNvPr id="7" name="TextBox 6"/>
            <p:cNvSpPr txBox="1"/>
            <p:nvPr/>
          </p:nvSpPr>
          <p:spPr>
            <a:xfrm>
              <a:off x="792718" y="383617"/>
              <a:ext cx="4277839" cy="2289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7200" b="1" spc="-30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연구실</a:t>
              </a:r>
              <a:endParaRPr lang="ko-KR" altLang="en-US" sz="7200" b="1" spc="-30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  <a:p>
              <a:pPr lvl="0">
                <a:defRPr/>
              </a:pPr>
              <a:r>
                <a:rPr lang="ko-KR" altLang="en-US" sz="7200" b="1" spc="-30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활동 </a:t>
              </a:r>
              <a:r>
                <a:rPr lang="en-US" altLang="ko-KR" sz="7200" b="1" spc="-30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1</a:t>
              </a:r>
              <a:r>
                <a:rPr lang="ko-KR" altLang="en-US" sz="7200" b="1" spc="-30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주차</a:t>
              </a:r>
              <a:endParaRPr lang="ko-KR" altLang="en-US" sz="7200" b="1" spc="-30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3" y="361950"/>
              <a:ext cx="4635039" cy="2286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7200" b="1" spc="-300">
                  <a:solidFill>
                    <a:schemeClr val="accent1">
                      <a:alpha val="70000"/>
                    </a:schemeClr>
                  </a:solidFill>
                </a:rPr>
                <a:t> 연구실</a:t>
              </a:r>
              <a:endParaRPr lang="ko-KR" altLang="en-US" sz="7200" b="1" spc="-300">
                <a:solidFill>
                  <a:schemeClr val="accent1">
                    <a:alpha val="70000"/>
                  </a:schemeClr>
                </a:solidFill>
              </a:endParaRPr>
            </a:p>
            <a:p>
              <a:pPr lvl="0">
                <a:defRPr/>
              </a:pPr>
              <a:r>
                <a:rPr lang="ko-KR" altLang="en-US" sz="7200" b="1" spc="-300">
                  <a:solidFill>
                    <a:schemeClr val="accent1">
                      <a:alpha val="70000"/>
                    </a:schemeClr>
                  </a:solidFill>
                </a:rPr>
                <a:t> 활동 </a:t>
              </a:r>
              <a:r>
                <a:rPr lang="en-US" altLang="ko-KR" sz="7200" b="1" spc="-300">
                  <a:solidFill>
                    <a:schemeClr val="accent1">
                      <a:alpha val="70000"/>
                    </a:schemeClr>
                  </a:solidFill>
                </a:rPr>
                <a:t>1</a:t>
              </a:r>
              <a:r>
                <a:rPr lang="ko-KR" altLang="en-US" sz="7200" b="1" spc="-300">
                  <a:solidFill>
                    <a:schemeClr val="accent1">
                      <a:alpha val="70000"/>
                    </a:schemeClr>
                  </a:solidFill>
                </a:rPr>
                <a:t>주차</a:t>
              </a:r>
              <a:endParaRPr lang="ko-KR" altLang="en-US" sz="7200" b="1" spc="-300">
                <a:solidFill>
                  <a:schemeClr val="accent1">
                    <a:alpha val="70000"/>
                  </a:schemeClr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8162925" y="2348030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TextBox 21"/>
          <p:cNvSpPr txBox="1"/>
          <p:nvPr/>
        </p:nvSpPr>
        <p:spPr>
          <a:xfrm>
            <a:off x="5175519" y="4461672"/>
            <a:ext cx="187869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/>
              <a:t>전자공학과 </a:t>
            </a:r>
            <a:r>
              <a:rPr lang="en-US" altLang="ko-KR" sz="1050"/>
              <a:t>21811937</a:t>
            </a:r>
            <a:r>
              <a:rPr lang="ko-KR" altLang="en-US" sz="1050"/>
              <a:t> 현수연</a:t>
            </a:r>
            <a:endParaRPr lang="ko-KR" altLang="en-US" sz="1050"/>
          </a:p>
        </p:txBody>
      </p:sp>
      <p:sp>
        <p:nvSpPr>
          <p:cNvPr id="14" name="TextBox 21"/>
          <p:cNvSpPr txBox="1"/>
          <p:nvPr/>
        </p:nvSpPr>
        <p:spPr>
          <a:xfrm>
            <a:off x="2527440" y="4390945"/>
            <a:ext cx="2382591" cy="38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accent4">
                    <a:alpha val="60000"/>
                  </a:schemeClr>
                </a:solidFill>
              </a:rPr>
              <a:t>20.01.13</a:t>
            </a:r>
            <a:r>
              <a:rPr lang="ko-KR" altLang="en-US" sz="2000">
                <a:solidFill>
                  <a:schemeClr val="accent4">
                    <a:alpha val="60000"/>
                  </a:schemeClr>
                </a:solidFill>
              </a:rPr>
              <a:t> </a:t>
            </a:r>
            <a:r>
              <a:rPr lang="en-US" altLang="ko-KR" sz="2000">
                <a:solidFill>
                  <a:schemeClr val="accent4">
                    <a:alpha val="60000"/>
                  </a:schemeClr>
                </a:solidFill>
              </a:rPr>
              <a:t>-</a:t>
            </a:r>
            <a:r>
              <a:rPr lang="ko-KR" altLang="en-US" sz="2000">
                <a:solidFill>
                  <a:schemeClr val="accent4">
                    <a:alpha val="60000"/>
                  </a:schemeClr>
                </a:solidFill>
              </a:rPr>
              <a:t> </a:t>
            </a:r>
            <a:r>
              <a:rPr lang="en-US" altLang="ko-KR" sz="2000">
                <a:solidFill>
                  <a:schemeClr val="accent4">
                    <a:alpha val="60000"/>
                  </a:schemeClr>
                </a:solidFill>
              </a:rPr>
              <a:t>20.01.17</a:t>
            </a:r>
            <a:endParaRPr lang="en-US" altLang="ko-KR" sz="2000">
              <a:solidFill>
                <a:schemeClr val="accent4">
                  <a:alpha val="6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1188881" y="351819"/>
            <a:ext cx="4227034" cy="646401"/>
            <a:chOff x="1188881" y="351819"/>
            <a:chExt cx="4227034" cy="646401"/>
          </a:xfrm>
        </p:grpSpPr>
        <p:sp>
          <p:nvSpPr>
            <p:cNvPr id="25" name="TextBox 24"/>
            <p:cNvSpPr txBox="1"/>
            <p:nvPr/>
          </p:nvSpPr>
          <p:spPr>
            <a:xfrm>
              <a:off x="1188881" y="351819"/>
              <a:ext cx="1798159" cy="265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003</a:t>
              </a:r>
              <a:r>
                <a:rPr lang="ko-KR" altLang="en-US" sz="1200"/>
                <a:t> </a:t>
              </a:r>
              <a:r>
                <a:rPr lang="en-US" altLang="ko-KR" sz="1200"/>
                <a:t>YU RoboCup 3</a:t>
              </a:r>
              <a:r>
                <a:rPr lang="ko-KR" altLang="en-US" sz="1200"/>
                <a:t>일차</a:t>
              </a:r>
              <a:endParaRPr lang="ko-KR" altLang="en-US" sz="12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8881" y="581361"/>
              <a:ext cx="4227034" cy="4168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200"/>
                <a:t>PID</a:t>
              </a:r>
              <a:r>
                <a:rPr lang="ko-KR" altLang="en-US" sz="2200"/>
                <a:t> 제어를 통해 로봇 밸런싱하기</a:t>
              </a:r>
              <a:endParaRPr lang="ko-KR" altLang="en-US" sz="2200"/>
            </a:p>
          </p:txBody>
        </p:sp>
      </p:grp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735" y="1053433"/>
            <a:ext cx="4191363" cy="5555461"/>
          </a:xfrm>
          <a:prstGeom prst="rect">
            <a:avLst/>
          </a:prstGeom>
        </p:spPr>
      </p:pic>
      <p:pic>
        <p:nvPicPr>
          <p:cNvPr id="30" name="67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3763434" y="1513417"/>
            <a:ext cx="81153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7113" cy="1179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 b="1">
                <a:solidFill>
                  <a:schemeClr val="tx2"/>
                </a:solidFill>
              </a:rPr>
              <a:t>004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34681" cy="573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YU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RoboCup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4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일차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56078" y="3090072"/>
            <a:ext cx="2517236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/>
              <a:t>바퀴속도를 이용한 제어와 조이스틱 연결</a:t>
            </a:r>
            <a:endParaRPr lang="ko-KR" altLang="en-US" sz="1050"/>
          </a:p>
        </p:txBody>
      </p: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>
              <a:gd name="adj" fmla="val 50000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4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 rot="0">
            <a:off x="1188881" y="351819"/>
            <a:ext cx="3141184" cy="646401"/>
            <a:chOff x="1188881" y="351819"/>
            <a:chExt cx="3141184" cy="646401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1798159" cy="265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004 YU RoboCup 4</a:t>
              </a:r>
              <a:r>
                <a:rPr lang="ko-KR" altLang="en-US" sz="1200"/>
                <a:t>일차</a:t>
              </a:r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8881" y="581361"/>
              <a:ext cx="3141184" cy="4168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/>
                <a:t>바퀴 속도를 이용한 제어</a:t>
              </a:r>
              <a:endParaRPr lang="ko-KR" altLang="en-US" sz="2200"/>
            </a:p>
          </p:txBody>
        </p:sp>
      </p:grp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292" y="1129347"/>
            <a:ext cx="11355916" cy="4599304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6297" y="1453934"/>
            <a:ext cx="5349703" cy="5029636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0726" y="2243534"/>
            <a:ext cx="8550381" cy="3048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4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 rot="0">
            <a:off x="1188881" y="351819"/>
            <a:ext cx="2788759" cy="646401"/>
            <a:chOff x="1188881" y="351819"/>
            <a:chExt cx="2788759" cy="646401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1798159" cy="265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004 YU RoboCup 4</a:t>
              </a:r>
              <a:r>
                <a:rPr lang="ko-KR" altLang="en-US" sz="1200"/>
                <a:t>일차</a:t>
              </a:r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8881" y="581361"/>
              <a:ext cx="2788759" cy="4168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/>
                <a:t>조이스틱과 무선 연결</a:t>
              </a:r>
              <a:endParaRPr lang="ko-KR" altLang="en-US" sz="2200"/>
            </a:p>
          </p:txBody>
        </p:sp>
      </p:grp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4249" y="1318045"/>
            <a:ext cx="5303502" cy="4983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7113" cy="1179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 b="1">
                <a:solidFill>
                  <a:schemeClr val="tx2"/>
                </a:solidFill>
              </a:rPr>
              <a:t>005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34680" cy="573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YU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RoboCup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5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일차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65628" y="3090072"/>
            <a:ext cx="226006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/>
              <a:t>조이스틱으로 직후진</a:t>
            </a:r>
            <a:r>
              <a:rPr lang="en-US" altLang="ko-KR" sz="1050"/>
              <a:t>,</a:t>
            </a:r>
            <a:r>
              <a:rPr lang="ko-KR" altLang="en-US" sz="1050"/>
              <a:t> 죄우회전 적용</a:t>
            </a:r>
            <a:endParaRPr lang="ko-KR" altLang="en-US" sz="1050"/>
          </a:p>
        </p:txBody>
      </p: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>
              <a:gd name="adj" fmla="val 50000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5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rot="0">
            <a:off x="1188881" y="351819"/>
            <a:ext cx="3055459" cy="646401"/>
            <a:chOff x="1188881" y="351819"/>
            <a:chExt cx="3055459" cy="646401"/>
          </a:xfrm>
        </p:grpSpPr>
        <p:sp>
          <p:nvSpPr>
            <p:cNvPr id="21" name="TextBox 20"/>
            <p:cNvSpPr txBox="1"/>
            <p:nvPr/>
          </p:nvSpPr>
          <p:spPr>
            <a:xfrm>
              <a:off x="1188881" y="351819"/>
              <a:ext cx="1798159" cy="265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005 YU RoboCup 5</a:t>
              </a:r>
              <a:r>
                <a:rPr lang="ko-KR" altLang="en-US" sz="1200"/>
                <a:t>일차</a:t>
              </a:r>
              <a:endParaRPr lang="ko-KR" altLang="en-US" sz="12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8881" y="581361"/>
              <a:ext cx="3055459" cy="4168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/>
                <a:t>조이스틱으로 무선 조종</a:t>
              </a:r>
              <a:endParaRPr lang="ko-KR" altLang="en-US" sz="2200"/>
            </a:p>
          </p:txBody>
        </p:sp>
      </p:grp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977" y="1148356"/>
            <a:ext cx="6807691" cy="3788702"/>
          </a:xfrm>
          <a:prstGeom prst="rect">
            <a:avLst/>
          </a:prstGeom>
        </p:spPr>
      </p:pic>
      <p:pic>
        <p:nvPicPr>
          <p:cNvPr id="43" name="23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3738197" y="1409211"/>
            <a:ext cx="81153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000" mute="1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179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 b="1">
                <a:solidFill>
                  <a:schemeClr val="tx2"/>
                </a:solidFill>
              </a:rPr>
              <a:t>001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2" y="3549402"/>
            <a:ext cx="3434683" cy="573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YU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RoboCup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1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일차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5153" y="3090072"/>
            <a:ext cx="216481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/>
              <a:t>로봇 조립과 아두이노 설치 및 이용</a:t>
            </a:r>
            <a:endParaRPr lang="ko-KR" altLang="en-US" sz="1050"/>
          </a:p>
        </p:txBody>
      </p: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>
              <a:gd name="adj" fmla="val 50000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28"/>
          <p:cNvCxnSpPr/>
          <p:nvPr/>
        </p:nvCxnSpPr>
        <p:spPr>
          <a:xfrm rot="16200000" flipH="1">
            <a:off x="7777163" y="3447682"/>
            <a:ext cx="623521" cy="58615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1188881" y="351819"/>
            <a:ext cx="1798159" cy="646401"/>
            <a:chOff x="1188881" y="351819"/>
            <a:chExt cx="1798159" cy="646401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798159" cy="265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001 YU RoboCup 1</a:t>
              </a:r>
              <a:r>
                <a:rPr lang="ko-KR" altLang="en-US" sz="1200"/>
                <a:t>일차</a:t>
              </a:r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50484" cy="4168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/>
                <a:t>로봇 조립</a:t>
              </a:r>
              <a:endParaRPr lang="ko-KR" altLang="en-US" sz="2200"/>
            </a:p>
          </p:txBody>
        </p:sp>
      </p:grp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650" y="1144323"/>
            <a:ext cx="3812115" cy="2859087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49183" y="1157286"/>
            <a:ext cx="3759200" cy="2819400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1882" y="3739092"/>
            <a:ext cx="3812117" cy="2859088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47066" y="3739092"/>
            <a:ext cx="3787422" cy="2840566"/>
          </a:xfrm>
          <a:prstGeom prst="rect">
            <a:avLst/>
          </a:prstGeom>
        </p:spPr>
      </p:pic>
      <p:sp>
        <p:nvSpPr>
          <p:cNvPr id="31" name="TextBox 24"/>
          <p:cNvSpPr txBox="1"/>
          <p:nvPr/>
        </p:nvSpPr>
        <p:spPr>
          <a:xfrm>
            <a:off x="8395276" y="3429000"/>
            <a:ext cx="3975102" cy="576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tx2"/>
                </a:solidFill>
              </a:rPr>
              <a:t>로봇 분해 및 조립</a:t>
            </a:r>
            <a:endParaRPr lang="ko-KR" altLang="en-US" sz="3200" b="1">
              <a:solidFill>
                <a:schemeClr val="tx2"/>
              </a:solidFill>
            </a:endParaRPr>
          </a:p>
        </p:txBody>
      </p:sp>
      <p:sp>
        <p:nvSpPr>
          <p:cNvPr id="33" name="직사각형 27"/>
          <p:cNvSpPr/>
          <p:nvPr/>
        </p:nvSpPr>
        <p:spPr>
          <a:xfrm>
            <a:off x="251643" y="3023790"/>
            <a:ext cx="720090" cy="72009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27"/>
          <p:cNvSpPr/>
          <p:nvPr/>
        </p:nvSpPr>
        <p:spPr>
          <a:xfrm>
            <a:off x="4065877" y="3021330"/>
            <a:ext cx="720090" cy="72009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27"/>
          <p:cNvSpPr/>
          <p:nvPr/>
        </p:nvSpPr>
        <p:spPr>
          <a:xfrm>
            <a:off x="255876" y="5875999"/>
            <a:ext cx="720090" cy="72009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27"/>
          <p:cNvSpPr/>
          <p:nvPr/>
        </p:nvSpPr>
        <p:spPr>
          <a:xfrm>
            <a:off x="4044711" y="5854831"/>
            <a:ext cx="720090" cy="72009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TextBox 29"/>
          <p:cNvSpPr txBox="1"/>
          <p:nvPr/>
        </p:nvSpPr>
        <p:spPr>
          <a:xfrm>
            <a:off x="1444991" y="3038548"/>
            <a:ext cx="751474" cy="388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330199" y="2971800"/>
            <a:ext cx="914400" cy="914400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1</a:t>
            </a:r>
            <a:endParaRPr sz="5000"/>
          </a:p>
        </p:txBody>
      </p:sp>
      <p:sp>
        <p:nvSpPr>
          <p:cNvPr id="39" name=""/>
          <p:cNvSpPr txBox="1"/>
          <p:nvPr/>
        </p:nvSpPr>
        <p:spPr>
          <a:xfrm>
            <a:off x="4175125" y="2952750"/>
            <a:ext cx="914400" cy="91440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2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라운드 Regular"/>
              <a:cs typeface="Arial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356658" y="5808133"/>
            <a:ext cx="914400" cy="91440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3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라운드 Regular"/>
              <a:cs typeface="Arial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4129617" y="5778500"/>
            <a:ext cx="914400" cy="91440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라운드 Regular"/>
                <a:cs typeface="Arial"/>
              </a:rPr>
              <a:t>4</a:t>
            </a:r>
            <a:endParaRPr xmlns:mc="http://schemas.openxmlformats.org/markup-compatibility/2006" xmlns:hp="http://schemas.haansoft.com/office/presentation/8.0" kumimoji="0" lang="en-US" altLang="ko-KR" sz="5000" b="1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라운드 Regular"/>
              <a:cs typeface="Arial"/>
            </a:endParaRPr>
          </a:p>
        </p:txBody>
      </p:sp>
      <p:cxnSp>
        <p:nvCxnSpPr>
          <p:cNvPr id="42" name="직선 연결선 28"/>
          <p:cNvCxnSpPr/>
          <p:nvPr/>
        </p:nvCxnSpPr>
        <p:spPr>
          <a:xfrm>
            <a:off x="8377050" y="4060369"/>
            <a:ext cx="342042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28"/>
          <p:cNvCxnSpPr/>
          <p:nvPr/>
        </p:nvCxnSpPr>
        <p:spPr>
          <a:xfrm rot="5400000">
            <a:off x="5256496" y="4523726"/>
            <a:ext cx="628572" cy="58883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28"/>
          <p:cNvCxnSpPr/>
          <p:nvPr/>
        </p:nvCxnSpPr>
        <p:spPr>
          <a:xfrm rot="16200000" flipH="1">
            <a:off x="3490335" y="2505766"/>
            <a:ext cx="623521" cy="58615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 rot="0">
            <a:off x="1188881" y="351819"/>
            <a:ext cx="2864959" cy="646401"/>
            <a:chOff x="1188881" y="351819"/>
            <a:chExt cx="2864959" cy="646401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798159" cy="265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001 YU RoboCup 1</a:t>
              </a:r>
              <a:r>
                <a:rPr lang="ko-KR" altLang="en-US" sz="1200"/>
                <a:t>일차</a:t>
              </a:r>
              <a:endParaRPr lang="ko-KR" altLang="en-US" sz="12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864959" cy="4168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/>
                <a:t>아두이노 설치 및 이용</a:t>
              </a:r>
              <a:endParaRPr lang="ko-KR" altLang="en-US" sz="2200"/>
            </a:p>
          </p:txBody>
        </p:sp>
      </p:grpSp>
      <p:sp>
        <p:nvSpPr>
          <p:cNvPr id="31" name="TextBox 24"/>
          <p:cNvSpPr txBox="1"/>
          <p:nvPr/>
        </p:nvSpPr>
        <p:spPr>
          <a:xfrm>
            <a:off x="4108449" y="2472429"/>
            <a:ext cx="3975102" cy="576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tx2"/>
                </a:solidFill>
              </a:rPr>
              <a:t>아두이노 개발 환경</a:t>
            </a:r>
            <a:endParaRPr lang="ko-KR" altLang="en-US" sz="3200" b="1">
              <a:solidFill>
                <a:schemeClr val="tx2"/>
              </a:solidFill>
            </a:endParaRPr>
          </a:p>
        </p:txBody>
      </p:sp>
      <p:cxnSp>
        <p:nvCxnSpPr>
          <p:cNvPr id="42" name="직선 연결선 28"/>
          <p:cNvCxnSpPr/>
          <p:nvPr/>
        </p:nvCxnSpPr>
        <p:spPr>
          <a:xfrm>
            <a:off x="4090223" y="3108928"/>
            <a:ext cx="360045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9159" y="1408728"/>
            <a:ext cx="2177500" cy="2231938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20833" y="3429000"/>
            <a:ext cx="3848846" cy="2726266"/>
          </a:xfrm>
          <a:prstGeom prst="rect">
            <a:avLst/>
          </a:prstGeom>
        </p:spPr>
      </p:pic>
      <p:sp>
        <p:nvSpPr>
          <p:cNvPr id="48" name="TextBox 24"/>
          <p:cNvSpPr txBox="1"/>
          <p:nvPr/>
        </p:nvSpPr>
        <p:spPr>
          <a:xfrm>
            <a:off x="2410312" y="4476913"/>
            <a:ext cx="3975102" cy="576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tx2"/>
                </a:solidFill>
              </a:rPr>
              <a:t>아두이노 보드</a:t>
            </a:r>
            <a:endParaRPr lang="ko-KR" altLang="en-US" sz="3200" b="1">
              <a:solidFill>
                <a:schemeClr val="tx2"/>
              </a:solidFill>
            </a:endParaRPr>
          </a:p>
        </p:txBody>
      </p:sp>
      <p:cxnSp>
        <p:nvCxnSpPr>
          <p:cNvPr id="49" name="직선 연결선 28"/>
          <p:cNvCxnSpPr/>
          <p:nvPr/>
        </p:nvCxnSpPr>
        <p:spPr>
          <a:xfrm>
            <a:off x="2397947" y="5122936"/>
            <a:ext cx="28803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8086" y="1166158"/>
            <a:ext cx="7126104" cy="4017684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88363" y="1735330"/>
            <a:ext cx="10015273" cy="3825489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57011" y="2186964"/>
            <a:ext cx="5907230" cy="4040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7113" cy="1179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 b="1">
                <a:solidFill>
                  <a:schemeClr val="tx2"/>
                </a:solidFill>
              </a:rPr>
              <a:t>002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34680" cy="573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YU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RoboCup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2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일차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89428" y="3090072"/>
            <a:ext cx="2383886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/>
              <a:t>자이로센서를 이용한 정확한 각도 측정</a:t>
            </a:r>
            <a:endParaRPr lang="ko-KR" altLang="en-US" sz="1050"/>
          </a:p>
        </p:txBody>
      </p: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>
              <a:gd name="adj" fmla="val 50000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1188881" y="351819"/>
            <a:ext cx="5112859" cy="646401"/>
            <a:chOff x="1188881" y="351819"/>
            <a:chExt cx="5112859" cy="646401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798159" cy="265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002</a:t>
              </a:r>
              <a:r>
                <a:rPr lang="ko-KR" altLang="en-US" sz="1200"/>
                <a:t> </a:t>
              </a:r>
              <a:r>
                <a:rPr lang="en-US" altLang="ko-KR" sz="1200"/>
                <a:t>YU RoboCup 2</a:t>
              </a:r>
              <a:r>
                <a:rPr lang="ko-KR" altLang="en-US" sz="1200"/>
                <a:t>일차</a:t>
              </a:r>
              <a:endParaRPr lang="ko-KR" altLang="en-US" sz="1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5112859" cy="4168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/>
                <a:t>자이로센서를 이용한 가속도</a:t>
              </a:r>
              <a:r>
                <a:rPr lang="en-US" altLang="ko-KR" sz="2200"/>
                <a:t>/</a:t>
              </a:r>
              <a:r>
                <a:rPr lang="ko-KR" altLang="en-US" sz="2200"/>
                <a:t>각속도 측정</a:t>
              </a:r>
              <a:endParaRPr lang="ko-KR" altLang="en-US" sz="220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3519" y="1107636"/>
            <a:ext cx="8702795" cy="5235393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5667" y="1662613"/>
            <a:ext cx="10212918" cy="4061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1188877" y="351819"/>
            <a:ext cx="3684113" cy="646401"/>
            <a:chOff x="1188877" y="351819"/>
            <a:chExt cx="3684113" cy="646401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798159" cy="265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002</a:t>
              </a:r>
              <a:r>
                <a:rPr lang="ko-KR" altLang="en-US" sz="1200"/>
                <a:t> </a:t>
              </a:r>
              <a:r>
                <a:rPr lang="en-US" altLang="ko-KR" sz="1200"/>
                <a:t>YU RoboCup 2</a:t>
              </a:r>
              <a:r>
                <a:rPr lang="ko-KR" altLang="en-US" sz="1200"/>
                <a:t>일차</a:t>
              </a:r>
              <a:endParaRPr lang="ko-KR" altLang="en-US" sz="12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77" y="581361"/>
              <a:ext cx="3684113" cy="4168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/>
                <a:t>보정필터를 이용한 각도 계산</a:t>
              </a:r>
              <a:endParaRPr lang="ko-KR" altLang="en-US" sz="220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300" y="1168222"/>
            <a:ext cx="8519899" cy="4077053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4084" y="1540695"/>
            <a:ext cx="9239250" cy="4959410"/>
          </a:xfrm>
          <a:prstGeom prst="rect">
            <a:avLst/>
          </a:prstGeom>
        </p:spPr>
      </p:pic>
      <p:sp>
        <p:nvSpPr>
          <p:cNvPr id="45" name="TextBox 21"/>
          <p:cNvSpPr txBox="1"/>
          <p:nvPr/>
        </p:nvSpPr>
        <p:spPr>
          <a:xfrm>
            <a:off x="8308184" y="1837005"/>
            <a:ext cx="2471364" cy="561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rgbClr val="1e7452"/>
                </a:solidFill>
              </a:rPr>
              <a:t>녹색 </a:t>
            </a:r>
            <a:r>
              <a:rPr lang="en-US" altLang="ko-KR" sz="1050">
                <a:solidFill>
                  <a:srgbClr val="1e7452"/>
                </a:solidFill>
              </a:rPr>
              <a:t>-</a:t>
            </a:r>
            <a:r>
              <a:rPr lang="ko-KR" altLang="en-US" sz="1050">
                <a:solidFill>
                  <a:srgbClr val="1e7452"/>
                </a:solidFill>
              </a:rPr>
              <a:t> 가속도로 측정한 각도</a:t>
            </a:r>
            <a:endParaRPr lang="ko-KR" altLang="en-US" sz="1050">
              <a:solidFill>
                <a:srgbClr val="1e7452"/>
              </a:solidFill>
            </a:endParaRPr>
          </a:p>
          <a:p>
            <a:pPr lvl="0">
              <a:defRPr/>
            </a:pPr>
            <a:r>
              <a:rPr lang="ko-KR" altLang="en-US" sz="1050">
                <a:solidFill>
                  <a:srgbClr val="3057b9"/>
                </a:solidFill>
              </a:rPr>
              <a:t>청색 </a:t>
            </a:r>
            <a:r>
              <a:rPr lang="en-US" altLang="ko-KR" sz="1050">
                <a:solidFill>
                  <a:srgbClr val="3057b9"/>
                </a:solidFill>
              </a:rPr>
              <a:t>-</a:t>
            </a:r>
            <a:r>
              <a:rPr lang="ko-KR" altLang="en-US" sz="1050">
                <a:solidFill>
                  <a:srgbClr val="3057b9"/>
                </a:solidFill>
              </a:rPr>
              <a:t> 각속도로 측정한 각도</a:t>
            </a:r>
            <a:endParaRPr lang="ko-KR" altLang="en-US" sz="1050"/>
          </a:p>
          <a:p>
            <a:pPr lvl="0">
              <a:defRPr/>
            </a:pPr>
            <a:r>
              <a:rPr lang="ko-KR" altLang="en-US" sz="1050">
                <a:solidFill>
                  <a:schemeClr val="accent1"/>
                </a:solidFill>
              </a:rPr>
              <a:t>적색 </a:t>
            </a:r>
            <a:r>
              <a:rPr lang="en-US" altLang="ko-KR" sz="1050">
                <a:solidFill>
                  <a:schemeClr val="accent1"/>
                </a:solidFill>
              </a:rPr>
              <a:t>-</a:t>
            </a:r>
            <a:r>
              <a:rPr lang="ko-KR" altLang="en-US" sz="1050">
                <a:solidFill>
                  <a:schemeClr val="accent1"/>
                </a:solidFill>
              </a:rPr>
              <a:t> 두 각도를 보정해 구한 각도</a:t>
            </a:r>
            <a:endParaRPr lang="ko-KR" altLang="en-US" sz="105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7113" cy="1179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 b="1">
                <a:solidFill>
                  <a:schemeClr val="tx2"/>
                </a:solidFill>
              </a:rPr>
              <a:t>003</a:t>
            </a:r>
            <a:endParaRPr lang="ko-KR" altLang="en-US" sz="7200" b="1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434680" cy="5730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YU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RoboCup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3200" spc="-150">
                <a:solidFill>
                  <a:schemeClr val="tx2"/>
                </a:solidFill>
                <a:latin typeface="+mn-ea"/>
              </a:rPr>
              <a:t>3</a:t>
            </a:r>
            <a:r>
              <a:rPr lang="ko-KR" altLang="en-US" sz="3200" spc="-150">
                <a:solidFill>
                  <a:schemeClr val="tx2"/>
                </a:solidFill>
                <a:latin typeface="+mn-ea"/>
              </a:rPr>
              <a:t>일차</a:t>
            </a:r>
            <a:endParaRPr lang="ko-KR" altLang="en-US" sz="3200" spc="-1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75253" y="3090072"/>
            <a:ext cx="1412337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50"/>
              <a:t>모터 작동과 </a:t>
            </a:r>
            <a:r>
              <a:rPr lang="en-US" altLang="ko-KR" sz="1050"/>
              <a:t>PID</a:t>
            </a:r>
            <a:r>
              <a:rPr lang="ko-KR" altLang="en-US" sz="1050"/>
              <a:t> 제어</a:t>
            </a:r>
            <a:endParaRPr lang="ko-KR" altLang="en-US" sz="1050"/>
          </a:p>
        </p:txBody>
      </p: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>
              <a:gd name="adj" fmla="val 5000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>
              <a:gd name="adj" fmla="val 50000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776460" y="6505575"/>
            <a:ext cx="2345468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 rot="0">
            <a:off x="1188881" y="351819"/>
            <a:ext cx="1798159" cy="646401"/>
            <a:chOff x="1188881" y="351819"/>
            <a:chExt cx="1798159" cy="646401"/>
          </a:xfrm>
        </p:grpSpPr>
        <p:sp>
          <p:nvSpPr>
            <p:cNvPr id="25" name="TextBox 24"/>
            <p:cNvSpPr txBox="1"/>
            <p:nvPr/>
          </p:nvSpPr>
          <p:spPr>
            <a:xfrm>
              <a:off x="1188881" y="351819"/>
              <a:ext cx="1798159" cy="2654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200"/>
                <a:t>003</a:t>
              </a:r>
              <a:r>
                <a:rPr lang="ko-KR" altLang="en-US" sz="1200"/>
                <a:t> </a:t>
              </a:r>
              <a:r>
                <a:rPr lang="en-US" altLang="ko-KR" sz="1200"/>
                <a:t>YU RoboCup 3</a:t>
              </a:r>
              <a:r>
                <a:rPr lang="ko-KR" altLang="en-US" sz="1200"/>
                <a:t>일차</a:t>
              </a:r>
              <a:endParaRPr lang="ko-KR" altLang="en-US" sz="12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88881" y="581361"/>
              <a:ext cx="1350484" cy="4168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/>
                <a:t>모터 작동</a:t>
              </a:r>
              <a:endParaRPr lang="ko-KR" altLang="en-US" sz="2200"/>
            </a:p>
          </p:txBody>
        </p:sp>
      </p:grp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712" y="1166544"/>
            <a:ext cx="8236264" cy="4334411"/>
          </a:xfrm>
          <a:prstGeom prst="rect">
            <a:avLst/>
          </a:prstGeom>
        </p:spPr>
      </p:pic>
      <p:pic>
        <p:nvPicPr>
          <p:cNvPr id="28" name="456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3770843" y="1491192"/>
            <a:ext cx="81153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1948</ep:Words>
  <ep:PresentationFormat>와이드스크린</ep:PresentationFormat>
  <ep:Paragraphs>275</ep:Paragraphs>
  <ep:Slides>15</ep:Slides>
  <ep:Notes>2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2015-01-21T11:35:38.000</dcterms:created>
  <dc:creator>Saebyeol Yu</dc:creator>
  <cp:lastModifiedBy>현석환</cp:lastModifiedBy>
  <dcterms:modified xsi:type="dcterms:W3CDTF">2020-01-22T05:36:03.534</dcterms:modified>
  <cp:revision>202</cp:revision>
  <dc:title>PowerPoint 프레젠테이션</dc:title>
  <cp:version>1000.0000.01</cp:version>
</cp:coreProperties>
</file>